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85153A-B048-4E52-B718-E7C208BADD8A}" type="datetimeFigureOut">
              <a:rPr lang="en-GB" smtClean="0"/>
              <a:t>09/12/2018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403723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85153A-B048-4E52-B718-E7C208BADD8A}" type="datetimeFigureOut">
              <a:rPr lang="en-GB" smtClean="0"/>
              <a:t>09/12/2018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295612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85153A-B048-4E52-B718-E7C208BADD8A}" type="datetimeFigureOut">
              <a:rPr lang="en-GB" smtClean="0"/>
              <a:t>09/12/2018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73072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85153A-B048-4E52-B718-E7C208BADD8A}" type="datetimeFigureOut">
              <a:rPr lang="en-GB" smtClean="0"/>
              <a:t>09/12/2018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385850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85153A-B048-4E52-B718-E7C208BADD8A}" type="datetimeFigureOut">
              <a:rPr lang="en-GB" smtClean="0"/>
              <a:t>09/12/2018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147087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85153A-B048-4E52-B718-E7C208BADD8A}" type="datetimeFigureOut">
              <a:rPr lang="en-GB" smtClean="0"/>
              <a:t>09/12/2018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214500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85153A-B048-4E52-B718-E7C208BADD8A}" type="datetimeFigureOut">
              <a:rPr lang="en-GB" smtClean="0"/>
              <a:t>09/12/2018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365317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85153A-B048-4E52-B718-E7C208BADD8A}" type="datetimeFigureOut">
              <a:rPr lang="en-GB" smtClean="0"/>
              <a:t>09/12/2018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215824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5153A-B048-4E52-B718-E7C208BADD8A}" type="datetimeFigureOut">
              <a:rPr lang="en-GB" smtClean="0"/>
              <a:t>09/12/2018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214362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85153A-B048-4E52-B718-E7C208BADD8A}" type="datetimeFigureOut">
              <a:rPr lang="en-GB" smtClean="0"/>
              <a:t>09/12/2018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115932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85153A-B048-4E52-B718-E7C208BADD8A}" type="datetimeFigureOut">
              <a:rPr lang="en-GB" smtClean="0"/>
              <a:t>09/12/2018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283E5-ED3A-405D-88B2-3173661168E2}" type="slidenum">
              <a:rPr lang="en-GB" smtClean="0"/>
              <a:t>‹#›</a:t>
            </a:fld>
            <a:endParaRPr lang="en-GB"/>
          </a:p>
        </p:txBody>
      </p:sp>
    </p:spTree>
    <p:extLst>
      <p:ext uri="{BB962C8B-B14F-4D97-AF65-F5344CB8AC3E}">
        <p14:creationId xmlns:p14="http://schemas.microsoft.com/office/powerpoint/2010/main" val="157842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5153A-B048-4E52-B718-E7C208BADD8A}" type="datetimeFigureOut">
              <a:rPr lang="en-GB" smtClean="0"/>
              <a:t>09/12/2018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283E5-ED3A-405D-88B2-3173661168E2}" type="slidenum">
              <a:rPr lang="en-GB" smtClean="0"/>
              <a:t>‹#›</a:t>
            </a:fld>
            <a:endParaRPr lang="en-GB"/>
          </a:p>
        </p:txBody>
      </p:sp>
    </p:spTree>
    <p:extLst>
      <p:ext uri="{BB962C8B-B14F-4D97-AF65-F5344CB8AC3E}">
        <p14:creationId xmlns:p14="http://schemas.microsoft.com/office/powerpoint/2010/main" val="275484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Gordon@ebu.co.uk"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Gordon@ebu.co.uk"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Gordon@ebu.co.uk"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7WJXHY2OX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9600" dirty="0"/>
              <a:t>Split Scores</a:t>
            </a:r>
          </a:p>
        </p:txBody>
      </p:sp>
      <p:sp>
        <p:nvSpPr>
          <p:cNvPr id="3" name="Subtitle 2"/>
          <p:cNvSpPr>
            <a:spLocks noGrp="1"/>
          </p:cNvSpPr>
          <p:nvPr>
            <p:ph type="subTitle" idx="1"/>
          </p:nvPr>
        </p:nvSpPr>
        <p:spPr/>
        <p:txBody>
          <a:bodyPr>
            <a:normAutofit/>
          </a:bodyPr>
          <a:lstStyle/>
          <a:p>
            <a:r>
              <a:rPr lang="en-GB" sz="3200" dirty="0"/>
              <a:t>Discussion with Max Bavin </a:t>
            </a:r>
          </a:p>
          <a:p>
            <a:r>
              <a:rPr lang="en-GB" sz="3200" dirty="0"/>
              <a:t>following a question raised by Fearghal O’Boyle</a:t>
            </a:r>
          </a:p>
        </p:txBody>
      </p:sp>
    </p:spTree>
    <p:extLst>
      <p:ext uri="{BB962C8B-B14F-4D97-AF65-F5344CB8AC3E}">
        <p14:creationId xmlns:p14="http://schemas.microsoft.com/office/powerpoint/2010/main" val="2343298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14463" y="1802161"/>
            <a:ext cx="92583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On 25 Sep 2017, at 21:22, Gordon Rainsford &lt;</a:t>
            </a:r>
            <a:r>
              <a:rPr kumimoji="0" lang="en-GB"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Gordon@ebu.co.uk</a:t>
            </a:r>
            <a:r>
              <a:rPr kumimoji="0" lang="en-GB"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&gt; wrote:</a:t>
            </a:r>
            <a:endParaRPr kumimoji="0" lang="en-GB"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 hark back to this old discussion, if those four are the only circumstances in which we can award a split score (L12C1f having disappeared), how do we apply 82C?</a:t>
            </a:r>
            <a:endParaRPr kumimoji="0" lang="en-GB"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Gordon</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026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8863" y="2318861"/>
            <a:ext cx="7758112" cy="3046988"/>
          </a:xfrm>
          <a:prstGeom prst="rect">
            <a:avLst/>
          </a:prstGeom>
        </p:spPr>
        <p:txBody>
          <a:bodyPr wrap="square">
            <a:spAutoFit/>
          </a:bodyPr>
          <a:lstStyle/>
          <a:p>
            <a:pPr>
              <a:spcAft>
                <a:spcPts val="0"/>
              </a:spcAft>
            </a:pPr>
            <a:r>
              <a:rPr lang="en-GB" sz="3200" dirty="0">
                <a:latin typeface="Times New Roman" panose="02020603050405020304" pitchFamily="18" charset="0"/>
                <a:ea typeface="Times New Roman" panose="02020603050405020304" pitchFamily="18" charset="0"/>
              </a:rPr>
              <a:t>OK, that's five.</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 </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I'm sure you'll let me know if/when you find the 6th!</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 </a:t>
            </a:r>
            <a:endParaRPr lang="en-GB" sz="3200" dirty="0">
              <a:latin typeface="Times New Roman" panose="02020603050405020304" pitchFamily="18" charset="0"/>
              <a:ea typeface="Calibri" panose="020F0502020204030204" pitchFamily="34" charset="0"/>
            </a:endParaRPr>
          </a:p>
          <a:p>
            <a:r>
              <a:rPr lang="en-GB" sz="3200" dirty="0">
                <a:latin typeface="Times New Roman" panose="02020603050405020304" pitchFamily="18" charset="0"/>
                <a:ea typeface="Times New Roman" panose="02020603050405020304" pitchFamily="18" charset="0"/>
              </a:rPr>
              <a:t>Max</a:t>
            </a:r>
            <a:endParaRPr lang="en-GB" sz="3200" dirty="0"/>
          </a:p>
        </p:txBody>
      </p:sp>
    </p:spTree>
    <p:extLst>
      <p:ext uri="{BB962C8B-B14F-4D97-AF65-F5344CB8AC3E}">
        <p14:creationId xmlns:p14="http://schemas.microsoft.com/office/powerpoint/2010/main" val="237425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5962" y="1010603"/>
            <a:ext cx="8329613" cy="4524315"/>
          </a:xfrm>
          <a:prstGeom prst="rect">
            <a:avLst/>
          </a:prstGeom>
          <a:noFill/>
        </p:spPr>
        <p:txBody>
          <a:bodyPr wrap="square" rtlCol="0">
            <a:spAutoFit/>
          </a:bodyPr>
          <a:lstStyle/>
          <a:p>
            <a:pPr algn="ctr"/>
            <a:r>
              <a:rPr lang="en-GB" sz="9600" dirty="0"/>
              <a:t>What about </a:t>
            </a:r>
          </a:p>
          <a:p>
            <a:pPr algn="ctr"/>
            <a:r>
              <a:rPr lang="en-GB" sz="9600" dirty="0"/>
              <a:t>Law 16D </a:t>
            </a:r>
            <a:br>
              <a:rPr lang="en-GB" sz="9600" dirty="0"/>
            </a:br>
            <a:r>
              <a:rPr lang="en-GB" sz="9600" dirty="0"/>
              <a:t>(or Law 86B1)?!</a:t>
            </a:r>
          </a:p>
        </p:txBody>
      </p:sp>
    </p:spTree>
    <p:extLst>
      <p:ext uri="{BB962C8B-B14F-4D97-AF65-F5344CB8AC3E}">
        <p14:creationId xmlns:p14="http://schemas.microsoft.com/office/powerpoint/2010/main" val="397377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9411" y="1251285"/>
            <a:ext cx="9781673" cy="3785652"/>
          </a:xfrm>
          <a:prstGeom prst="rect">
            <a:avLst/>
          </a:prstGeom>
          <a:noFill/>
        </p:spPr>
        <p:txBody>
          <a:bodyPr wrap="square" rtlCol="0">
            <a:spAutoFit/>
          </a:bodyPr>
          <a:lstStyle/>
          <a:p>
            <a:r>
              <a:rPr lang="en-GB" sz="4800" dirty="0"/>
              <a:t>Since Law 12C1(f) in the 2007 laws was removed for the 2017 update, we should not award split scores when we are directed to use Law 12 for a score adjustment.</a:t>
            </a:r>
          </a:p>
        </p:txBody>
      </p:sp>
    </p:spTree>
    <p:extLst>
      <p:ext uri="{BB962C8B-B14F-4D97-AF65-F5344CB8AC3E}">
        <p14:creationId xmlns:p14="http://schemas.microsoft.com/office/powerpoint/2010/main" val="69307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9411" y="1251285"/>
            <a:ext cx="9781673" cy="4585871"/>
          </a:xfrm>
          <a:prstGeom prst="rect">
            <a:avLst/>
          </a:prstGeom>
          <a:noFill/>
        </p:spPr>
        <p:txBody>
          <a:bodyPr wrap="square" rtlCol="0">
            <a:spAutoFit/>
          </a:bodyPr>
          <a:lstStyle/>
          <a:p>
            <a:r>
              <a:rPr lang="en-GB" sz="3600" dirty="0"/>
              <a:t>We should only consider awarding split scores when:</a:t>
            </a:r>
          </a:p>
          <a:p>
            <a:pPr marL="685800" indent="-685800">
              <a:buFont typeface="Arial" panose="020B0604020202020204" pitchFamily="34" charset="0"/>
              <a:buChar char="•"/>
            </a:pPr>
            <a:r>
              <a:rPr lang="en-GB" sz="3600" dirty="0"/>
              <a:t>there are no offending sides (scores may add up to more than 100% or 0 IMPs), or </a:t>
            </a:r>
          </a:p>
          <a:p>
            <a:pPr marL="685800" indent="-685800">
              <a:buFont typeface="Arial" panose="020B0604020202020204" pitchFamily="34" charset="0"/>
              <a:buChar char="•"/>
            </a:pPr>
            <a:r>
              <a:rPr lang="en-GB" sz="3600" dirty="0"/>
              <a:t>there are two offending sides (scores may add up to less than 100% or 0 IMPs).</a:t>
            </a:r>
          </a:p>
          <a:p>
            <a:endParaRPr lang="en-GB" sz="2400" i="1" dirty="0"/>
          </a:p>
          <a:p>
            <a:r>
              <a:rPr lang="en-GB" sz="2600" i="1" dirty="0"/>
              <a:t>Note that giving a split score in a Swiss Pairs event may lead to some other unconnected matches being awarded a total of &lt;&gt;20 VPs.</a:t>
            </a:r>
          </a:p>
        </p:txBody>
      </p:sp>
    </p:spTree>
    <p:extLst>
      <p:ext uri="{BB962C8B-B14F-4D97-AF65-F5344CB8AC3E}">
        <p14:creationId xmlns:p14="http://schemas.microsoft.com/office/powerpoint/2010/main" val="252211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7C8088-896C-446F-8D64-184BAA8DCEB8}"/>
              </a:ext>
            </a:extLst>
          </p:cNvPr>
          <p:cNvSpPr txBox="1"/>
          <p:nvPr/>
        </p:nvSpPr>
        <p:spPr>
          <a:xfrm>
            <a:off x="603421" y="617837"/>
            <a:ext cx="10985157" cy="5909310"/>
          </a:xfrm>
          <a:prstGeom prst="rect">
            <a:avLst/>
          </a:prstGeom>
          <a:noFill/>
        </p:spPr>
        <p:txBody>
          <a:bodyPr wrap="square" rtlCol="0">
            <a:spAutoFit/>
          </a:bodyPr>
          <a:lstStyle/>
          <a:p>
            <a:r>
              <a:rPr lang="en-GB" dirty="0"/>
              <a:t>As to your question about the award of a split score - I don't believe that currently there is any specific authorisation to be found within the laws for the award of assigned split scores in the 16D2/86B1 situation described.</a:t>
            </a:r>
            <a:br>
              <a:rPr lang="en-GB" dirty="0"/>
            </a:br>
            <a:br>
              <a:rPr lang="en-GB" dirty="0"/>
            </a:br>
            <a:r>
              <a:rPr lang="en-GB" dirty="0"/>
              <a:t>Of course having answered your question, I can now admit that I regularly do exactly what you are suggesting!  To me this falls into the same bucket as 'sympathetic weighting' (which also doesn't have any specific authorisation).  When it comes to assigning a reciprocal score via 12C1(c) it is now general practice to 'vary' the raw percentages derived from the poll such that the final weighted result slightly favours the non-offending side.  Since this is considered to be acceptable for complementary adjustments, I can see no reason why the same process should not also apply (in the rarer situation) where both sides are non-offending.</a:t>
            </a:r>
            <a:br>
              <a:rPr lang="en-GB" dirty="0"/>
            </a:br>
            <a:br>
              <a:rPr lang="en-GB" dirty="0"/>
            </a:br>
            <a:r>
              <a:rPr lang="en-GB" dirty="0"/>
              <a:t>It is interesting that we do have an authorisation to award non-balancing favourable </a:t>
            </a:r>
            <a:r>
              <a:rPr lang="en-GB" u="sng" dirty="0"/>
              <a:t>artificial</a:t>
            </a:r>
            <a:r>
              <a:rPr lang="en-GB" dirty="0"/>
              <a:t> adjusted scores (i.e., 12C2), but not an explicit one for two non-balancing favourable </a:t>
            </a:r>
            <a:r>
              <a:rPr lang="en-GB" u="sng" dirty="0"/>
              <a:t>assigned</a:t>
            </a:r>
            <a:r>
              <a:rPr lang="en-GB" dirty="0"/>
              <a:t> adjusted scores (and yet 12C1(a) promotes the use of assigned scores in preference to artificial ones).</a:t>
            </a:r>
            <a:br>
              <a:rPr lang="en-GB" dirty="0"/>
            </a:br>
            <a:br>
              <a:rPr lang="en-GB" dirty="0"/>
            </a:br>
            <a:r>
              <a:rPr lang="en-GB" dirty="0"/>
              <a:t>The absence of the word 'artificial' in Law 82C is also interesting because it instructs the Director to treat both sides as non-offending.  So if one can legally assign weighted split scores for 82C irregularities, then surely we can do the same for other scenarios involving two non-offending sides?</a:t>
            </a:r>
            <a:br>
              <a:rPr lang="en-GB" dirty="0"/>
            </a:br>
            <a:br>
              <a:rPr lang="en-GB" dirty="0"/>
            </a:br>
            <a:r>
              <a:rPr lang="en-GB" dirty="0"/>
              <a:t>Regards</a:t>
            </a:r>
            <a:br>
              <a:rPr lang="en-GB" dirty="0"/>
            </a:br>
            <a:r>
              <a:rPr lang="en-GB" dirty="0"/>
              <a:t>Laurie	</a:t>
            </a:r>
            <a:r>
              <a:rPr lang="en-GB" dirty="0">
                <a:solidFill>
                  <a:srgbClr val="FF0000"/>
                </a:solidFill>
              </a:rPr>
              <a:t>NB PERSONAL OPINION, NOT OFFICIAL WBF POSITION</a:t>
            </a:r>
            <a:br>
              <a:rPr lang="en-GB" dirty="0"/>
            </a:br>
            <a:endParaRPr lang="en-GB" dirty="0"/>
          </a:p>
        </p:txBody>
      </p:sp>
    </p:spTree>
    <p:extLst>
      <p:ext uri="{BB962C8B-B14F-4D97-AF65-F5344CB8AC3E}">
        <p14:creationId xmlns:p14="http://schemas.microsoft.com/office/powerpoint/2010/main" val="30531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1916" y="884227"/>
            <a:ext cx="9240252" cy="5632311"/>
          </a:xfrm>
          <a:prstGeom prst="rect">
            <a:avLst/>
          </a:prstGeom>
        </p:spPr>
        <p:txBody>
          <a:bodyPr wrap="square">
            <a:spAutoFit/>
          </a:bodyPr>
          <a:lstStyle/>
          <a:p>
            <a:pPr>
              <a:spcAft>
                <a:spcPts val="0"/>
              </a:spcAft>
            </a:pPr>
            <a:r>
              <a:rPr lang="en-GB" sz="2400" dirty="0">
                <a:latin typeface="Times New Roman" panose="02020603050405020304" pitchFamily="18" charset="0"/>
                <a:ea typeface="Calibri" panose="020F0502020204030204" pitchFamily="34" charset="0"/>
              </a:rPr>
              <a:t>Hi</a:t>
            </a:r>
          </a:p>
          <a:p>
            <a:pPr>
              <a:spcAft>
                <a:spcPts val="0"/>
              </a:spcAft>
            </a:pPr>
            <a:r>
              <a:rPr lang="en-GB" sz="2400" dirty="0">
                <a:latin typeface="Times New Roman" panose="02020603050405020304" pitchFamily="18" charset="0"/>
                <a:ea typeface="Calibri" panose="020F0502020204030204" pitchFamily="34" charset="0"/>
              </a:rPr>
              <a:t>Do we finally have an answer to the old problem, where declarer is in 6NT needing to cash 6 winners in an </a:t>
            </a:r>
            <a:r>
              <a:rPr lang="en-GB" sz="2400" dirty="0" err="1">
                <a:latin typeface="Times New Roman" panose="02020603050405020304" pitchFamily="18" charset="0"/>
                <a:ea typeface="Calibri" panose="020F0502020204030204" pitchFamily="34" charset="0"/>
              </a:rPr>
              <a:t>entryless</a:t>
            </a:r>
            <a:r>
              <a:rPr lang="en-GB" sz="2400" dirty="0">
                <a:latin typeface="Times New Roman" panose="02020603050405020304" pitchFamily="18" charset="0"/>
                <a:ea typeface="Calibri" panose="020F0502020204030204" pitchFamily="34" charset="0"/>
              </a:rPr>
              <a:t> dummy to make his contract.</a:t>
            </a:r>
          </a:p>
          <a:p>
            <a:pPr>
              <a:spcAft>
                <a:spcPts val="0"/>
              </a:spcAft>
            </a:pPr>
            <a:r>
              <a:rPr lang="en-GB" sz="2400" dirty="0">
                <a:latin typeface="Times New Roman" panose="02020603050405020304" pitchFamily="18" charset="0"/>
                <a:ea typeface="Calibri" panose="020F0502020204030204" pitchFamily="34" charset="0"/>
              </a:rPr>
              <a:t> </a:t>
            </a:r>
          </a:p>
          <a:p>
            <a:pPr>
              <a:spcAft>
                <a:spcPts val="0"/>
              </a:spcAft>
            </a:pPr>
            <a:r>
              <a:rPr lang="en-GB" sz="2400" dirty="0">
                <a:latin typeface="Times New Roman" panose="02020603050405020304" pitchFamily="18" charset="0"/>
                <a:ea typeface="Calibri" panose="020F0502020204030204" pitchFamily="34" charset="0"/>
              </a:rPr>
              <a:t>He solves his problem by leading out of turn from dummy and a sleepy defender condones the lead.</a:t>
            </a:r>
          </a:p>
          <a:p>
            <a:pPr>
              <a:spcAft>
                <a:spcPts val="0"/>
              </a:spcAft>
            </a:pPr>
            <a:r>
              <a:rPr lang="en-GB" sz="2400" dirty="0">
                <a:latin typeface="Times New Roman" panose="02020603050405020304" pitchFamily="18" charset="0"/>
                <a:ea typeface="Calibri" panose="020F0502020204030204" pitchFamily="34" charset="0"/>
              </a:rPr>
              <a:t> </a:t>
            </a:r>
          </a:p>
          <a:p>
            <a:pPr>
              <a:spcAft>
                <a:spcPts val="0"/>
              </a:spcAft>
            </a:pPr>
            <a:r>
              <a:rPr lang="en-GB" sz="2400" dirty="0">
                <a:latin typeface="Times New Roman" panose="02020603050405020304" pitchFamily="18" charset="0"/>
                <a:ea typeface="Calibri" panose="020F0502020204030204" pitchFamily="34" charset="0"/>
              </a:rPr>
              <a:t>Do we agree declarer scores 6NT-some number and the defenders score 6NT made against them?</a:t>
            </a:r>
          </a:p>
          <a:p>
            <a:pPr>
              <a:spcAft>
                <a:spcPts val="0"/>
              </a:spcAft>
            </a:pPr>
            <a:r>
              <a:rPr lang="en-GB" sz="2400" dirty="0">
                <a:latin typeface="Times New Roman" panose="02020603050405020304" pitchFamily="18" charset="0"/>
                <a:ea typeface="Calibri" panose="020F0502020204030204" pitchFamily="34" charset="0"/>
              </a:rPr>
              <a:t> </a:t>
            </a:r>
          </a:p>
          <a:p>
            <a:pPr>
              <a:spcAft>
                <a:spcPts val="0"/>
              </a:spcAft>
            </a:pPr>
            <a:r>
              <a:rPr lang="en-GB" sz="2400" dirty="0">
                <a:latin typeface="Times New Roman" panose="02020603050405020304" pitchFamily="18" charset="0"/>
                <a:ea typeface="Calibri" panose="020F0502020204030204" pitchFamily="34" charset="0"/>
              </a:rPr>
              <a:t>Strictly speaking are we using law 11 or 72? or does it matter?</a:t>
            </a:r>
          </a:p>
          <a:p>
            <a:pPr>
              <a:spcAft>
                <a:spcPts val="0"/>
              </a:spcAft>
            </a:pPr>
            <a:r>
              <a:rPr lang="en-GB" sz="2400" dirty="0">
                <a:latin typeface="Times New Roman" panose="02020603050405020304" pitchFamily="18" charset="0"/>
                <a:ea typeface="Calibri" panose="020F0502020204030204" pitchFamily="34" charset="0"/>
              </a:rPr>
              <a:t> </a:t>
            </a:r>
          </a:p>
          <a:p>
            <a:pPr>
              <a:spcAft>
                <a:spcPts val="0"/>
              </a:spcAft>
            </a:pPr>
            <a:r>
              <a:rPr lang="en-GB" sz="2400" dirty="0">
                <a:latin typeface="Times New Roman" panose="02020603050405020304" pitchFamily="18" charset="0"/>
                <a:ea typeface="Calibri" panose="020F0502020204030204" pitchFamily="34" charset="0"/>
              </a:rPr>
              <a:t>Kind regards,</a:t>
            </a:r>
          </a:p>
          <a:p>
            <a:pPr>
              <a:spcAft>
                <a:spcPts val="0"/>
              </a:spcAft>
            </a:pPr>
            <a:r>
              <a:rPr lang="en-GB" sz="2400" dirty="0">
                <a:latin typeface="Times New Roman" panose="02020603050405020304" pitchFamily="18" charset="0"/>
                <a:ea typeface="Calibri" panose="020F0502020204030204" pitchFamily="34" charset="0"/>
              </a:rPr>
              <a:t>Fearghal</a:t>
            </a:r>
          </a:p>
        </p:txBody>
      </p:sp>
    </p:spTree>
    <p:extLst>
      <p:ext uri="{BB962C8B-B14F-4D97-AF65-F5344CB8AC3E}">
        <p14:creationId xmlns:p14="http://schemas.microsoft.com/office/powerpoint/2010/main" val="225400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071563" y="758905"/>
            <a:ext cx="1042987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Hi Fearghal,</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 thought this was straightforward until I actually looked at the book! My instinct was to do as you suggest, but I find some problems with this which may well be what was behind your question:</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 doubt Law 11 applies, because it is most likely that the NOS took their action through carelessness, not through ignorance of the law.</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72C does seem to apply, but since it doesn’t give a precise method for adjusting, we need to look at the general methods given by L12 and there we no longer have the explicit possibility of non-balancing scores, other than for gambling actions or extremely serious errors unrelated to the infraction. Instead, we are told that we “should seek to recover as nearly as possible the probable outcome of the board had the infraction not occurred.” So that would lead us to 6NT-a number for both sides.</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Have I missed something?</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Gordon</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922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864" y="1023432"/>
            <a:ext cx="10001249" cy="5262979"/>
          </a:xfrm>
          <a:prstGeom prst="rect">
            <a:avLst/>
          </a:prstGeom>
        </p:spPr>
        <p:txBody>
          <a:bodyPr wrap="square">
            <a:spAutoFit/>
          </a:bodyPr>
          <a:lstStyle/>
          <a:p>
            <a:pPr>
              <a:spcAft>
                <a:spcPts val="0"/>
              </a:spcAft>
            </a:pPr>
            <a:r>
              <a:rPr lang="en-GB" sz="2400" dirty="0">
                <a:latin typeface="Times New Roman" panose="02020603050405020304" pitchFamily="18" charset="0"/>
                <a:ea typeface="Times New Roman" panose="02020603050405020304" pitchFamily="18" charset="0"/>
              </a:rPr>
              <a:t>Gordon,</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 </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I agree this is not at all a law 11 case, though not quite for the reason you give. In actual fact, the penalty for a lead out of turn is that the opponents can accept it; so, far from forfeiting their right, the defenders have actually exercised it! (for sure they'll wish they hadn't, and for sure it was only done because they were asleep.)</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 </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I also agree that we can't award a split score. There are only two circumstances which can lead to a split score, and neither apply here. One is the law 12C1(e) case of "subsequent" error "unrelated to the (original) infraction" and the other is via law 11A itself.</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 </a:t>
            </a:r>
            <a:endParaRPr lang="en-GB" sz="2400" dirty="0">
              <a:latin typeface="Times New Roman" panose="02020603050405020304" pitchFamily="18" charset="0"/>
              <a:ea typeface="Calibri" panose="020F0502020204030204" pitchFamily="34" charset="0"/>
            </a:endParaRPr>
          </a:p>
          <a:p>
            <a:pPr>
              <a:spcAft>
                <a:spcPts val="0"/>
              </a:spcAft>
            </a:pPr>
            <a:r>
              <a:rPr lang="en-GB" sz="2400" dirty="0">
                <a:latin typeface="Times New Roman" panose="02020603050405020304" pitchFamily="18" charset="0"/>
                <a:ea typeface="Times New Roman" panose="02020603050405020304" pitchFamily="18" charset="0"/>
              </a:rPr>
              <a:t>Max</a:t>
            </a:r>
            <a:endParaRPr lang="en-GB" sz="2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5191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4513" y="1513230"/>
            <a:ext cx="9015412" cy="3539430"/>
          </a:xfrm>
          <a:prstGeom prst="rect">
            <a:avLst/>
          </a:prstGeom>
        </p:spPr>
        <p:txBody>
          <a:bodyPr wrap="square">
            <a:spAutoFit/>
          </a:bodyPr>
          <a:lstStyle/>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&gt; On 4 Aug 2017, at 14:19, Gordon Rainsford &lt;</a:t>
            </a:r>
            <a:r>
              <a:rPr lang="en-GB" sz="3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Gordon@ebu.co.uk</a:t>
            </a:r>
            <a:r>
              <a:rPr lang="en-GB" sz="3200" dirty="0">
                <a:latin typeface="Calibri" panose="020F0502020204030204" pitchFamily="34" charset="0"/>
                <a:ea typeface="Calibri" panose="020F0502020204030204" pitchFamily="34" charset="0"/>
                <a:cs typeface="Times New Roman" panose="02020603050405020304" pitchFamily="18" charset="0"/>
              </a:rPr>
              <a:t>&gt; wrote:</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&gt;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&gt; Thanks Max. One pedantic point: 79b3 also requires split scores, not that it is relevant here.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&gt;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&gt; Sent from my iPhone so may be rather brief</a:t>
            </a:r>
          </a:p>
        </p:txBody>
      </p:sp>
    </p:spTree>
    <p:extLst>
      <p:ext uri="{BB962C8B-B14F-4D97-AF65-F5344CB8AC3E}">
        <p14:creationId xmlns:p14="http://schemas.microsoft.com/office/powerpoint/2010/main" val="412506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8775" y="1403300"/>
            <a:ext cx="8701088" cy="4031873"/>
          </a:xfrm>
          <a:prstGeom prst="rect">
            <a:avLst/>
          </a:prstGeom>
        </p:spPr>
        <p:txBody>
          <a:bodyPr wrap="square">
            <a:spAutoFit/>
          </a:bodyPr>
          <a:lstStyle/>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Hi Gordon,</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You are quite right. There is indeed a 3rd situation which can lead to a split score (79B3).</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Thanks,</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GB" sz="3200" dirty="0">
                <a:latin typeface="Calibri" panose="020F0502020204030204" pitchFamily="34" charset="0"/>
                <a:ea typeface="Calibri" panose="020F0502020204030204" pitchFamily="34" charset="0"/>
                <a:cs typeface="Times New Roman" panose="02020603050405020304" pitchFamily="18" charset="0"/>
              </a:rPr>
              <a:t>Max</a:t>
            </a:r>
          </a:p>
        </p:txBody>
      </p:sp>
    </p:spTree>
    <p:extLst>
      <p:ext uri="{BB962C8B-B14F-4D97-AF65-F5344CB8AC3E}">
        <p14:creationId xmlns:p14="http://schemas.microsoft.com/office/powerpoint/2010/main" val="156690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7438" y="2051769"/>
            <a:ext cx="7186612" cy="3046988"/>
          </a:xfrm>
          <a:prstGeom prst="rect">
            <a:avLst/>
          </a:prstGeom>
        </p:spPr>
        <p:txBody>
          <a:bodyPr wrap="square">
            <a:spAutoFit/>
          </a:bodyPr>
          <a:lstStyle/>
          <a:p>
            <a:pPr>
              <a:spcAft>
                <a:spcPts val="0"/>
              </a:spcAft>
            </a:pPr>
            <a:r>
              <a:rPr lang="en-GB" sz="3200" dirty="0">
                <a:latin typeface="Times New Roman" panose="02020603050405020304" pitchFamily="18" charset="0"/>
                <a:ea typeface="Times New Roman" panose="02020603050405020304" pitchFamily="18" charset="0"/>
              </a:rPr>
              <a:t>On 15 Aug 2017, at 15:44, Gordon Rainsford &lt;</a:t>
            </a:r>
            <a:r>
              <a:rPr lang="en-GB" sz="3200" u="sng" dirty="0">
                <a:solidFill>
                  <a:srgbClr val="0000FF"/>
                </a:solidFill>
                <a:latin typeface="Times New Roman" panose="02020603050405020304" pitchFamily="18" charset="0"/>
                <a:ea typeface="Times New Roman" panose="02020603050405020304" pitchFamily="18" charset="0"/>
                <a:hlinkClick r:id="rId2"/>
              </a:rPr>
              <a:t>Gordon@ebu.co.uk</a:t>
            </a:r>
            <a:r>
              <a:rPr lang="en-GB" sz="3200" dirty="0">
                <a:latin typeface="Times New Roman" panose="02020603050405020304" pitchFamily="18" charset="0"/>
                <a:ea typeface="Times New Roman" panose="02020603050405020304" pitchFamily="18" charset="0"/>
              </a:rPr>
              <a:t>&gt; wrote:</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 </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And a fourth one - 43B3!</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 </a:t>
            </a: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Times New Roman" panose="02020603050405020304" pitchFamily="18" charset="0"/>
              </a:rPr>
              <a:t>Gordon</a:t>
            </a:r>
            <a:endParaRPr lang="en-GB" sz="32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2242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563" y="1797810"/>
            <a:ext cx="7558087" cy="3816429"/>
          </a:xfrm>
          <a:prstGeom prst="rect">
            <a:avLst/>
          </a:prstGeom>
        </p:spPr>
        <p:txBody>
          <a:bodyPr wrap="square">
            <a:spAutoFit/>
          </a:bodyPr>
          <a:lstStyle/>
          <a:p>
            <a:pPr>
              <a:spcAft>
                <a:spcPts val="0"/>
              </a:spcAft>
            </a:pPr>
            <a:r>
              <a:rPr lang="en-GB" sz="3200" dirty="0">
                <a:latin typeface="Times New Roman" panose="02020603050405020304" pitchFamily="18" charset="0"/>
                <a:ea typeface="Times New Roman" panose="02020603050405020304" pitchFamily="18" charset="0"/>
              </a:rPr>
              <a:t>Gee, thanks; good job I never delivered the lecture about there being only two!</a:t>
            </a:r>
            <a:br>
              <a:rPr lang="en-GB" sz="3200" dirty="0">
                <a:latin typeface="Times New Roman" panose="02020603050405020304" pitchFamily="18" charset="0"/>
                <a:ea typeface="Times New Roman" panose="02020603050405020304" pitchFamily="18" charset="0"/>
              </a:rPr>
            </a:br>
            <a:br>
              <a:rPr lang="en-GB" sz="3200" dirty="0">
                <a:latin typeface="Times New Roman" panose="02020603050405020304" pitchFamily="18" charset="0"/>
                <a:ea typeface="Times New Roman" panose="02020603050405020304" pitchFamily="18" charset="0"/>
              </a:rPr>
            </a:br>
            <a:r>
              <a:rPr lang="en-GB" sz="3200" dirty="0">
                <a:latin typeface="Times New Roman" panose="02020603050405020304" pitchFamily="18" charset="0"/>
                <a:ea typeface="Times New Roman" panose="02020603050405020304" pitchFamily="18" charset="0"/>
              </a:rPr>
              <a:t>It reminds me of that old Spanish Inquisition Monty Python sketch!</a:t>
            </a:r>
          </a:p>
          <a:p>
            <a:pPr>
              <a:spcAft>
                <a:spcPts val="0"/>
              </a:spcAft>
            </a:pPr>
            <a:endParaRPr lang="en-GB" sz="3200" dirty="0">
              <a:latin typeface="Times New Roman" panose="02020603050405020304" pitchFamily="18" charset="0"/>
              <a:ea typeface="Calibri" panose="020F0502020204030204" pitchFamily="34" charset="0"/>
            </a:endParaRPr>
          </a:p>
          <a:p>
            <a:pPr>
              <a:spcAft>
                <a:spcPts val="0"/>
              </a:spcAft>
            </a:pPr>
            <a:r>
              <a:rPr lang="en-GB" sz="3200" dirty="0">
                <a:latin typeface="Times New Roman" panose="02020603050405020304" pitchFamily="18" charset="0"/>
                <a:ea typeface="Calibri" panose="020F0502020204030204" pitchFamily="34" charset="0"/>
              </a:rPr>
              <a:t>Max</a:t>
            </a:r>
          </a:p>
          <a:p>
            <a:pPr>
              <a:spcAft>
                <a:spcPts val="0"/>
              </a:spcAft>
            </a:pPr>
            <a:r>
              <a:rPr lang="en-GB" dirty="0">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6990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7WJXHY2OXGE"/>
          <p:cNvPicPr>
            <a:picLocks noRot="1" noChangeAspect="1"/>
          </p:cNvPicPr>
          <p:nvPr>
            <a:videoFile r:link="rId1"/>
          </p:nvPr>
        </p:nvPicPr>
        <p:blipFill>
          <a:blip r:embed="rId3"/>
          <a:stretch>
            <a:fillRect/>
          </a:stretch>
        </p:blipFill>
        <p:spPr>
          <a:xfrm>
            <a:off x="914403" y="342900"/>
            <a:ext cx="10258425" cy="6157913"/>
          </a:xfrm>
          <a:prstGeom prst="rect">
            <a:avLst/>
          </a:prstGeom>
        </p:spPr>
      </p:pic>
    </p:spTree>
    <p:extLst>
      <p:ext uri="{BB962C8B-B14F-4D97-AF65-F5344CB8AC3E}">
        <p14:creationId xmlns:p14="http://schemas.microsoft.com/office/powerpoint/2010/main" val="300567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361</Words>
  <Application>Microsoft Office PowerPoint</Application>
  <PresentationFormat>Widescreen</PresentationFormat>
  <Paragraphs>71</Paragraphs>
  <Slides>15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Split Scores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entrustIT desktopIT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Split Scores</dc:title>
  <dc:creator>Gordon Rainsford</dc:creator>
  <cp:lastModifiedBy>Gordon Rainsford</cp:lastModifiedBy>
  <cp:revision>17</cp:revision>
  <dcterms:created xsi:type="dcterms:W3CDTF">2018-10-25T11:53:02Z</dcterms:created>
  <dcterms:modified xsi:type="dcterms:W3CDTF">2018-12-09T22:00:47Z</dcterms:modified>
</cp:coreProperties>
</file>